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8"/>
  </p:notesMasterIdLst>
  <p:handoutMasterIdLst>
    <p:handoutMasterId r:id="rId19"/>
  </p:handoutMasterIdLst>
  <p:sldIdLst>
    <p:sldId id="306" r:id="rId3"/>
    <p:sldId id="321" r:id="rId4"/>
    <p:sldId id="322" r:id="rId5"/>
    <p:sldId id="323" r:id="rId6"/>
    <p:sldId id="324" r:id="rId7"/>
    <p:sldId id="325" r:id="rId8"/>
    <p:sldId id="307" r:id="rId9"/>
    <p:sldId id="308" r:id="rId10"/>
    <p:sldId id="309" r:id="rId11"/>
    <p:sldId id="310" r:id="rId12"/>
    <p:sldId id="311" r:id="rId13"/>
    <p:sldId id="314" r:id="rId14"/>
    <p:sldId id="315" r:id="rId15"/>
    <p:sldId id="313" r:id="rId16"/>
    <p:sldId id="312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80C535"/>
    <a:srgbClr val="96CE5E"/>
    <a:srgbClr val="99D359"/>
    <a:srgbClr val="ADD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33" autoAdjust="0"/>
    <p:restoredTop sz="94368" autoAdjust="0"/>
  </p:normalViewPr>
  <p:slideViewPr>
    <p:cSldViewPr>
      <p:cViewPr varScale="1">
        <p:scale>
          <a:sx n="129" d="100"/>
          <a:sy n="129" d="100"/>
        </p:scale>
        <p:origin x="6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45DC-FA54-4510-9825-36521FCB8881}" type="datetimeFigureOut">
              <a:rPr lang="de-DE" smtClean="0"/>
              <a:pPr/>
              <a:t>02.10.2025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32E34-073B-4334-B34A-B2E8769ACCC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18BAF-71DE-4822-8F04-6FDB35FB9CD7}" type="datetimeFigureOut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087B7-8132-46F5-A17E-451CFE60749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3316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8219-20B2-485A-9881-230230CF69E2}" type="datetime1">
              <a:rPr lang="de-DE" smtClean="0"/>
              <a:pPr/>
              <a:t>02.10.2025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F7E2C-DABE-4B20-9B42-B78B31D34D4D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673224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973BF-D41C-45F5-B115-9E391F0B0E99}" type="slidenum">
              <a:rPr kumimoji="0" lang="de-DE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805A-44D8-4201-A2C1-20A53B1EBD2B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668344" y="6381328"/>
            <a:ext cx="514400" cy="365125"/>
          </a:xfrm>
        </p:spPr>
        <p:txBody>
          <a:bodyPr/>
          <a:lstStyle/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4BE0-AEE6-48F1-86FC-2D6C5D36259B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514400" cy="365125"/>
          </a:xfrm>
        </p:spPr>
        <p:txBody>
          <a:bodyPr/>
          <a:lstStyle/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4D03-50C5-4276-8A6F-E8772C84AB91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38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F26-5C0B-4A47-A4D9-178BBAFB226D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965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65F2-71B6-4F17-B9FB-FCBCAC8A11A9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34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086F-E394-4A4B-A0BE-C939811FAD33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788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78A1-E195-4DA7-8EB2-CEA43175FA07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117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290D-AA04-4993-8C65-D7AE2FF36FF3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142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D156-25D2-45CF-9FC3-29A57DF22209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308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4675" y="276995"/>
            <a:ext cx="8229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684" y="1577917"/>
            <a:ext cx="8229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2536-1A88-4605-8469-3FC9F7985D09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9670-6463-46ED-AFF8-9A00774D0726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330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45C-2C9D-4F19-B53B-2F0575EFA8A7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15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EF63-E7C9-465C-84EE-7AEFD6077FF9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12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AE69-A6DD-4F41-BE1D-20661E7868FF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58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Innovativer </a:t>
            </a:r>
            <a:r>
              <a:rPr lang="de-DE" dirty="0" err="1"/>
              <a:t>Kirschenanbau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0420-1B82-4B2C-A319-FF584F60BA33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673224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973BF-D41C-45F5-B115-9E391F0B0E99}" type="slidenum">
              <a:rPr kumimoji="0" lang="de-DE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A1F8-D345-42E1-AB76-56E82FBD84F6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32240" y="6448251"/>
            <a:ext cx="21336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BEF3-3AA0-4A9D-BCA4-22BD47B2029A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32240" y="6448251"/>
            <a:ext cx="21336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0C06-4098-48CD-B27D-3D6870B29BEC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88424" y="6381328"/>
            <a:ext cx="576064" cy="365125"/>
          </a:xfrm>
        </p:spPr>
        <p:txBody>
          <a:bodyPr/>
          <a:lstStyle/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D87A-12C8-47A4-B13B-B08ED3490494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32240" y="6448251"/>
            <a:ext cx="21336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B8D9-21E7-4D16-9ACC-406C59D7BC87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673224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973BF-D41C-45F5-B115-9E391F0B0E99}" type="slidenum">
              <a:rPr kumimoji="0" lang="de-DE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03EA-A2D0-49F3-BD18-959921EDB5EE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673224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973BF-D41C-45F5-B115-9E391F0B0E99}" type="slidenum">
              <a:rPr kumimoji="0" lang="de-DE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652E2-A575-480B-AA7B-7DC118E7284D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973BF-D41C-45F5-B115-9E391F0B0E9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-9878" y="6309320"/>
            <a:ext cx="9144000" cy="540552"/>
          </a:xfrm>
          <a:prstGeom prst="rect">
            <a:avLst/>
          </a:prstGeom>
          <a:solidFill>
            <a:srgbClr val="96CE5E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836712"/>
            <a:ext cx="8244408" cy="0"/>
          </a:xfrm>
          <a:prstGeom prst="line">
            <a:avLst/>
          </a:prstGeom>
          <a:ln w="25400">
            <a:solidFill>
              <a:srgbClr val="96C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C:\Users\andreas.riehle\AppData\Local\Microsoft\Windows\Temporary Internet Files\Content.Outlook\8PZHLC47\kob_log-Rahmen2013-rgb (2).jpg"/>
          <p:cNvPicPr/>
          <p:nvPr userDrawn="1"/>
        </p:nvPicPr>
        <p:blipFill>
          <a:blip r:embed="rId14" cstate="print">
            <a:lum bright="9000"/>
          </a:blip>
          <a:srcRect l="1509" t="1549" r="1724" b="15663"/>
          <a:stretch>
            <a:fillRect/>
          </a:stretch>
        </p:blipFill>
        <p:spPr bwMode="auto">
          <a:xfrm>
            <a:off x="8244408" y="80044"/>
            <a:ext cx="845554" cy="90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395536" y="6381328"/>
            <a:ext cx="8568952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Obst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Kompetenzzentrum- Obstbau-Bodensee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2" y="44624"/>
            <a:ext cx="648072" cy="71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ymbol, Logo, Icon, Zeichen, Sign, Logo-Symbole, Grafik">
            <a:extLst>
              <a:ext uri="{FF2B5EF4-FFF2-40B4-BE49-F238E27FC236}">
                <a16:creationId xmlns:a16="http://schemas.microsoft.com/office/drawing/2014/main" id="{3BF381D0-A7EC-4E7D-8972-5270E53991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27771" y="6228106"/>
            <a:ext cx="450374" cy="54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72B5975-6CA5-42A7-8956-8EB5D3D469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57426" y="117996"/>
            <a:ext cx="411250" cy="62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94AB6DA-3B77-4AF5-989D-358B8AB2DE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3608" y="66946"/>
            <a:ext cx="634752" cy="68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Pfirsich, Obst, Nektarine, Pflanze, Natur, Gesund, Süß">
            <a:extLst>
              <a:ext uri="{FF2B5EF4-FFF2-40B4-BE49-F238E27FC236}">
                <a16:creationId xmlns:a16="http://schemas.microsoft.com/office/drawing/2014/main" id="{C4762744-1B12-41FC-AF52-EFE20C2A4A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69131" y="117996"/>
            <a:ext cx="626790" cy="509355"/>
          </a:xfrm>
          <a:prstGeom prst="rect">
            <a:avLst/>
          </a:prstGeom>
          <a:noFill/>
        </p:spPr>
      </p:pic>
      <p:pic>
        <p:nvPicPr>
          <p:cNvPr id="18" name="Picture 7" descr="Symbol, Logo, Icon, Zeichen, Sign, Logo-Symbole, Grafik">
            <a:extLst>
              <a:ext uri="{FF2B5EF4-FFF2-40B4-BE49-F238E27FC236}">
                <a16:creationId xmlns:a16="http://schemas.microsoft.com/office/drawing/2014/main" id="{7FB8FB6F-AC76-4273-A706-22C9338B8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48160" y="84667"/>
            <a:ext cx="450374" cy="54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38FFC191-749B-4E27-8437-1F0CC67080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31760" y="169615"/>
            <a:ext cx="993523" cy="55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3F84DF2-6525-4D5E-9D2F-C3D5A200893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018494" y="238277"/>
            <a:ext cx="501604" cy="395070"/>
          </a:xfrm>
          <a:prstGeom prst="rect">
            <a:avLst/>
          </a:prstGeom>
        </p:spPr>
      </p:pic>
      <p:pic>
        <p:nvPicPr>
          <p:cNvPr id="1026" name="Picture 2" descr="Pflaumen, Obst, Lebensmittel, Gesund, Gelb, Frisch">
            <a:extLst>
              <a:ext uri="{FF2B5EF4-FFF2-40B4-BE49-F238E27FC236}">
                <a16:creationId xmlns:a16="http://schemas.microsoft.com/office/drawing/2014/main" id="{9909C937-78ED-4013-9C07-517D7D31F0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88" y="201147"/>
            <a:ext cx="552766" cy="4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4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270A-D742-470B-B3EC-C12A73B417C7}" type="datetime1">
              <a:rPr lang="de-DE" smtClean="0"/>
              <a:pPr/>
              <a:t>02.10.2025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Arbeitskreis Kulturführung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E619-0171-4E02-AE92-4CBDB25195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98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1715A-9F2F-4287-BD29-4310425F6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128792" cy="1152128"/>
          </a:xfrm>
        </p:spPr>
        <p:txBody>
          <a:bodyPr>
            <a:noAutofit/>
          </a:bodyPr>
          <a:lstStyle/>
          <a:p>
            <a:pPr algn="l"/>
            <a:r>
              <a:rPr lang="de-DE" sz="4000" b="1" dirty="0">
                <a:solidFill>
                  <a:schemeClr val="accent3">
                    <a:lumMod val="75000"/>
                  </a:schemeClr>
                </a:solidFill>
              </a:rPr>
              <a:t>Tiroler Baumwärterverband </a:t>
            </a:r>
            <a:br>
              <a:rPr lang="de-DE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de-DE" sz="4000" b="1" dirty="0">
                <a:solidFill>
                  <a:schemeClr val="accent3">
                    <a:lumMod val="75000"/>
                  </a:schemeClr>
                </a:solidFill>
              </a:rPr>
              <a:t>Innsbruck, 04. 10. 2025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DFF0C9-7B25-4370-913E-76548FD6F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99" y="2660718"/>
            <a:ext cx="8131063" cy="1632377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de-DE" sz="19200" b="1" i="1" dirty="0">
                <a:solidFill>
                  <a:schemeClr val="accent3">
                    <a:lumMod val="75000"/>
                  </a:schemeClr>
                </a:solidFill>
              </a:rPr>
              <a:t>Multileader Bilder </a:t>
            </a:r>
          </a:p>
          <a:p>
            <a:endParaRPr lang="de-DE" dirty="0"/>
          </a:p>
        </p:txBody>
      </p:sp>
      <p:pic>
        <p:nvPicPr>
          <p:cNvPr id="8" name="Grafik 7" descr="C:\Users\andreas.riehle\AppData\Local\Microsoft\Windows\Temporary Internet Files\Content.Outlook\8PZHLC47\kob_log-Rahmen2013-rgb (2).jpg"/>
          <p:cNvPicPr/>
          <p:nvPr/>
        </p:nvPicPr>
        <p:blipFill>
          <a:blip r:embed="rId2" cstate="print">
            <a:lum bright="9000"/>
          </a:blip>
          <a:srcRect l="1509" t="1549" r="1724" b="15663"/>
          <a:stretch>
            <a:fillRect/>
          </a:stretch>
        </p:blipFill>
        <p:spPr bwMode="auto">
          <a:xfrm>
            <a:off x="7812361" y="27549"/>
            <a:ext cx="1290302" cy="146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F9EF668-8F1D-A3CC-6F7B-305D6B748BC4}"/>
              </a:ext>
            </a:extLst>
          </p:cNvPr>
          <p:cNvSpPr txBox="1"/>
          <p:nvPr/>
        </p:nvSpPr>
        <p:spPr>
          <a:xfrm>
            <a:off x="1907704" y="3789041"/>
            <a:ext cx="64807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000" b="1" dirty="0">
              <a:solidFill>
                <a:srgbClr val="C00000"/>
              </a:solidFill>
            </a:endParaRPr>
          </a:p>
          <a:p>
            <a:r>
              <a:rPr lang="de-DE" sz="2800" b="1" dirty="0" err="1"/>
              <a:t>Draupeau</a:t>
            </a:r>
            <a:r>
              <a:rPr lang="de-DE" sz="2800" b="1" dirty="0"/>
              <a:t>-System </a:t>
            </a:r>
          </a:p>
          <a:p>
            <a:r>
              <a:rPr lang="de-DE" sz="2800" b="1" dirty="0"/>
              <a:t>Dreiast-System</a:t>
            </a:r>
          </a:p>
          <a:p>
            <a:r>
              <a:rPr lang="de-DE" sz="2800" b="1" dirty="0"/>
              <a:t>Umformierte Spindel</a:t>
            </a:r>
          </a:p>
          <a:p>
            <a:r>
              <a:rPr lang="de-DE" sz="2800" b="1" dirty="0"/>
              <a:t>Thomas-System (unvollendet) </a:t>
            </a:r>
          </a:p>
        </p:txBody>
      </p:sp>
    </p:spTree>
    <p:extLst>
      <p:ext uri="{BB962C8B-B14F-4D97-AF65-F5344CB8AC3E}">
        <p14:creationId xmlns:p14="http://schemas.microsoft.com/office/powerpoint/2010/main" val="1016197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EE7EB-0E57-CFB1-FE28-99686D80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7643192" cy="526380"/>
          </a:xfrm>
        </p:spPr>
        <p:txBody>
          <a:bodyPr>
            <a:noAutofit/>
          </a:bodyPr>
          <a:lstStyle/>
          <a:p>
            <a:r>
              <a:rPr lang="de-DE" sz="2800" dirty="0"/>
              <a:t>Kirschen: klassisches, modernes Drapeau-System</a:t>
            </a:r>
          </a:p>
        </p:txBody>
      </p:sp>
      <p:pic>
        <p:nvPicPr>
          <p:cNvPr id="6" name="Inhaltsplatzhalter 5" descr="Ein Bild, das draußen, Wolke, Gras, Himmel enthält.&#10;&#10;KI-generierte Inhalte können fehlerhaft sein.">
            <a:extLst>
              <a:ext uri="{FF2B5EF4-FFF2-40B4-BE49-F238E27FC236}">
                <a16:creationId xmlns:a16="http://schemas.microsoft.com/office/drawing/2014/main" id="{C218F77A-598D-CD06-7970-ECF0E1B05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C2835C-CA39-94BA-9E89-9D84A655A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772816"/>
            <a:ext cx="1594520" cy="435334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85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8411E-F024-F2A6-8896-5C84CF39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7571184" cy="598388"/>
          </a:xfrm>
        </p:spPr>
        <p:txBody>
          <a:bodyPr>
            <a:normAutofit/>
          </a:bodyPr>
          <a:lstStyle/>
          <a:p>
            <a:r>
              <a:rPr lang="de-DE" sz="3200" dirty="0"/>
              <a:t>Drapeau-System, Süßkirschen</a:t>
            </a:r>
          </a:p>
        </p:txBody>
      </p:sp>
      <p:pic>
        <p:nvPicPr>
          <p:cNvPr id="6" name="Inhaltsplatzhalter 5" descr="Ein Bild, das draußen, Himmel, Baum, Wolke enthält.&#10;&#10;KI-generierte Inhalte können fehlerhaft sein.">
            <a:extLst>
              <a:ext uri="{FF2B5EF4-FFF2-40B4-BE49-F238E27FC236}">
                <a16:creationId xmlns:a16="http://schemas.microsoft.com/office/drawing/2014/main" id="{C201330A-98E1-DB7B-0BBE-7F798869A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628800"/>
            <a:ext cx="5568950" cy="449736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9E2885-E23A-5F05-6B68-C9E02F8CC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628800"/>
            <a:ext cx="3358009" cy="4497363"/>
          </a:xfrm>
        </p:spPr>
        <p:txBody>
          <a:bodyPr>
            <a:noAutofit/>
          </a:bodyPr>
          <a:lstStyle/>
          <a:p>
            <a:r>
              <a:rPr lang="de-DE" sz="2000" b="1" dirty="0"/>
              <a:t>Schaut gut aus</a:t>
            </a:r>
          </a:p>
          <a:p>
            <a:endParaRPr lang="de-DE" sz="2000" b="1" dirty="0"/>
          </a:p>
          <a:p>
            <a:r>
              <a:rPr lang="de-DE" sz="2000" b="1" dirty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Viel Formierungsarbeit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Der Baumstreifen kann auf Grund der Stammschräge nicht mit „Taster-Maschinen“ bearbeitet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Um Herbizid-Einsätze zu minimieren wurde der Baumstreifen mit organischem Material abgedeckt.</a:t>
            </a:r>
          </a:p>
        </p:txBody>
      </p:sp>
    </p:spTree>
    <p:extLst>
      <p:ext uri="{BB962C8B-B14F-4D97-AF65-F5344CB8AC3E}">
        <p14:creationId xmlns:p14="http://schemas.microsoft.com/office/powerpoint/2010/main" val="9726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95C1-AB85-033D-0208-8D3B6F10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7715200" cy="504056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Thomas – System, Süßkirschen auf Gisela 6, 13</a:t>
            </a:r>
          </a:p>
        </p:txBody>
      </p:sp>
      <p:pic>
        <p:nvPicPr>
          <p:cNvPr id="6" name="Inhaltsplatzhalter 5" descr="Ein Bild, das draußen, Himmel, Wolke, Landwirtschaft enthält.&#10;&#10;KI-generierte Inhalte können fehlerhaft sein.">
            <a:extLst>
              <a:ext uri="{FF2B5EF4-FFF2-40B4-BE49-F238E27FC236}">
                <a16:creationId xmlns:a16="http://schemas.microsoft.com/office/drawing/2014/main" id="{201967E9-9576-FEC4-EC66-99C28AEA1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968552" cy="449736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E15434-F2B0-7753-E4D6-99F614A96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628800"/>
            <a:ext cx="4032448" cy="4497363"/>
          </a:xfrm>
        </p:spPr>
        <p:txBody>
          <a:bodyPr>
            <a:noAutofit/>
          </a:bodyPr>
          <a:lstStyle/>
          <a:p>
            <a:r>
              <a:rPr lang="de-DE" sz="1800" b="1" dirty="0"/>
              <a:t>Hier soll weniger Formierungsarbeit anfallen, da später die aufrechten Triebe durch die kräftigeren Unterlagen eher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von selbst stehen bleiben,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durch die versetzten Drähte aufrecht gehalten werden,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zu starke Triebkraft im „Bogenbereich“ durch den „schwachen“ Mitteltrieb abgeleitet wird.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/>
              <a:t>Wichtig ist die tief ansetzende Verzweigung,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/>
              <a:t>gleichmäßig kräftige Haupttriebe für die Seitenäste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/>
              <a:t>schwächerer Mitteltrieb</a:t>
            </a:r>
          </a:p>
        </p:txBody>
      </p:sp>
    </p:spTree>
    <p:extLst>
      <p:ext uri="{BB962C8B-B14F-4D97-AF65-F5344CB8AC3E}">
        <p14:creationId xmlns:p14="http://schemas.microsoft.com/office/powerpoint/2010/main" val="118256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F17CA-C616-3736-FE9E-67255F85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draußen, Himmel, Landwirtschaft, Wolke enthält.&#10;&#10;KI-generierte Inhalte können fehlerhaft sein.">
            <a:extLst>
              <a:ext uri="{FF2B5EF4-FFF2-40B4-BE49-F238E27FC236}">
                <a16:creationId xmlns:a16="http://schemas.microsoft.com/office/drawing/2014/main" id="{70F3FAB2-D9B2-28B6-B257-1329889BB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4398D9-E037-8E17-6937-571D3C94E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79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5EEF9-E351-5B48-B1EA-ABB473D6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7499176" cy="598388"/>
          </a:xfrm>
        </p:spPr>
        <p:txBody>
          <a:bodyPr>
            <a:normAutofit/>
          </a:bodyPr>
          <a:lstStyle/>
          <a:p>
            <a:r>
              <a:rPr lang="de-DE" sz="2800" dirty="0"/>
              <a:t>Einjährige Süßkirschenbäume auf Gisela 6</a:t>
            </a:r>
          </a:p>
        </p:txBody>
      </p:sp>
      <p:pic>
        <p:nvPicPr>
          <p:cNvPr id="6" name="Inhaltsplatzhalter 5" descr="Ein Bild, das draußen, Himmel, Baum, Pflanze enthält.&#10;&#10;KI-generierte Inhalte können fehlerhaft sein.">
            <a:extLst>
              <a:ext uri="{FF2B5EF4-FFF2-40B4-BE49-F238E27FC236}">
                <a16:creationId xmlns:a16="http://schemas.microsoft.com/office/drawing/2014/main" id="{B4ED4924-816B-BF2D-6A5C-0732EBB6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4680" y="1418050"/>
            <a:ext cx="4691064" cy="49685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317EB-97C3-7FA9-C2EC-9E09E6B84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96" y="1556794"/>
            <a:ext cx="3744416" cy="456936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Einjährige Bäume gepflanzt und auf ca. 50 cm Höhe eingekürzt.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Die nichtbrauchbaren Triebe werden entfernt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2 gleichmäßig starke, gegenüber  ansetzende Triebe werden belassen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Sowie ein deutlich </a:t>
            </a:r>
            <a:r>
              <a:rPr lang="de-DE" sz="1800" b="1" dirty="0" err="1"/>
              <a:t>schächeren</a:t>
            </a:r>
            <a:r>
              <a:rPr lang="de-DE" sz="1800" b="1" dirty="0"/>
              <a:t> Trieb für die Mitte.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Für ausreichendes kräftiges Wachstum wird sehr wahrscheinlich eine Bewässerung benötigt.</a:t>
            </a:r>
          </a:p>
          <a:p>
            <a:r>
              <a:rPr lang="de-DE" sz="1800" b="1" dirty="0"/>
              <a:t>=     hier findet das zweite Baumschuljahr statt!!!</a:t>
            </a:r>
          </a:p>
        </p:txBody>
      </p:sp>
    </p:spTree>
    <p:extLst>
      <p:ext uri="{BB962C8B-B14F-4D97-AF65-F5344CB8AC3E}">
        <p14:creationId xmlns:p14="http://schemas.microsoft.com/office/powerpoint/2010/main" val="395315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94A9D-720F-2ECC-B195-D98F86A9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7571184" cy="608931"/>
          </a:xfrm>
        </p:spPr>
        <p:txBody>
          <a:bodyPr>
            <a:noAutofit/>
          </a:bodyPr>
          <a:lstStyle/>
          <a:p>
            <a:r>
              <a:rPr lang="de-DE" sz="2800" dirty="0"/>
              <a:t>Süßkirsche:  fertiger  3-Ast-Baum auf Gisela 6</a:t>
            </a:r>
          </a:p>
        </p:txBody>
      </p:sp>
      <p:pic>
        <p:nvPicPr>
          <p:cNvPr id="6" name="Inhaltsplatzhalter 5" descr="Ein Bild, das draußen, Baum, Himmel, Blatt enthält.&#10;&#10;KI-generierte Inhalte können fehlerhaft sein.">
            <a:extLst>
              <a:ext uri="{FF2B5EF4-FFF2-40B4-BE49-F238E27FC236}">
                <a16:creationId xmlns:a16="http://schemas.microsoft.com/office/drawing/2014/main" id="{FE794668-7868-59A9-5E36-FD1601D4A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5"/>
            <a:ext cx="6491064" cy="446449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14D510-7DD2-61B6-BCAB-EB781775D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72815"/>
            <a:ext cx="2195736" cy="4353348"/>
          </a:xfrm>
        </p:spPr>
        <p:txBody>
          <a:bodyPr>
            <a:noAutofit/>
          </a:bodyPr>
          <a:lstStyle/>
          <a:p>
            <a:r>
              <a:rPr lang="de-DE" sz="2000" b="1" dirty="0"/>
              <a:t>Mit diesem  Jungbaum kann ein hervorragender </a:t>
            </a:r>
          </a:p>
          <a:p>
            <a:r>
              <a:rPr lang="de-DE" sz="2000" b="1" dirty="0"/>
              <a:t>3-Ast-Baum oder Multi-Leader erzogen werden</a:t>
            </a:r>
          </a:p>
        </p:txBody>
      </p:sp>
    </p:spTree>
    <p:extLst>
      <p:ext uri="{BB962C8B-B14F-4D97-AF65-F5344CB8AC3E}">
        <p14:creationId xmlns:p14="http://schemas.microsoft.com/office/powerpoint/2010/main" val="251708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232E9-8265-1EDB-38A1-0D0780A4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0728"/>
            <a:ext cx="7787208" cy="64807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Thomas-System   Birnen: erste Anlage im 6. Jahr</a:t>
            </a:r>
          </a:p>
        </p:txBody>
      </p:sp>
      <p:pic>
        <p:nvPicPr>
          <p:cNvPr id="6" name="Inhaltsplatzhalter 5" descr="Ein Bild, das draußen, Himmel, Baum, Pflanze enthält.&#10;&#10;KI-generierte Inhalte können fehlerhaft sein.">
            <a:extLst>
              <a:ext uri="{FF2B5EF4-FFF2-40B4-BE49-F238E27FC236}">
                <a16:creationId xmlns:a16="http://schemas.microsoft.com/office/drawing/2014/main" id="{FED51791-6702-E548-2FD1-E214FD34B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1844824"/>
            <a:ext cx="5354959" cy="4281339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78D47A-6596-679A-3D82-1C4853A12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Weniger Pflanzmaterial (3,2m R. x 3m)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Sehr schlanke Reihen,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Gut mechanisierbar,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Wenig Handarbeit,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Schnell zu bearbeiten,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Gute Fruchtqualitäten,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Stärkere Unterlagen möglich,</a:t>
            </a:r>
          </a:p>
        </p:txBody>
      </p:sp>
    </p:spTree>
    <p:extLst>
      <p:ext uri="{BB962C8B-B14F-4D97-AF65-F5344CB8AC3E}">
        <p14:creationId xmlns:p14="http://schemas.microsoft.com/office/powerpoint/2010/main" val="1865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675D3-F328-8F4E-D520-B526E902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686800" cy="608931"/>
          </a:xfrm>
        </p:spPr>
        <p:txBody>
          <a:bodyPr>
            <a:normAutofit/>
          </a:bodyPr>
          <a:lstStyle/>
          <a:p>
            <a:r>
              <a:rPr lang="de-DE" sz="3200" dirty="0"/>
              <a:t>              Noch nicht ganz perfekt !</a:t>
            </a:r>
          </a:p>
        </p:txBody>
      </p:sp>
      <p:pic>
        <p:nvPicPr>
          <p:cNvPr id="6" name="Inhaltsplatzhalter 5" descr="Ein Bild, das draußen, Pflanze, Baum, Himmel enthält.&#10;&#10;KI-generierte Inhalte können fehlerhaft sein.">
            <a:extLst>
              <a:ext uri="{FF2B5EF4-FFF2-40B4-BE49-F238E27FC236}">
                <a16:creationId xmlns:a16="http://schemas.microsoft.com/office/drawing/2014/main" id="{C70BFDFF-A341-B88D-A4AA-E77A1E0E5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40727"/>
            <a:ext cx="5256584" cy="4785395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FCB95B-609F-00B4-0438-78534D461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40768"/>
            <a:ext cx="3322712" cy="478539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Die Haupt-Seitenäste müssen etwas tiefer, auf 20° Schräge formiert werden, um die Ertragslücken zwischen den Bäumen zu minimieren.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b="1" dirty="0"/>
              <a:t>Mechanische Bodenbearbeitung kann leichter/schneller durchgeführt werden.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800" b="1" dirty="0"/>
              <a:t>Durch stärkere, tiefere Wurzeln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b="1" dirty="0"/>
              <a:t>weniger Wasserstress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b="1" dirty="0"/>
              <a:t>weniger Unkrautkonkurrenz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b="1" dirty="0"/>
              <a:t>Leichterer Verzicht auf Herbizid möglich.</a:t>
            </a:r>
          </a:p>
        </p:txBody>
      </p:sp>
    </p:spTree>
    <p:extLst>
      <p:ext uri="{BB962C8B-B14F-4D97-AF65-F5344CB8AC3E}">
        <p14:creationId xmlns:p14="http://schemas.microsoft.com/office/powerpoint/2010/main" val="360307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08A75-6D0D-1487-6514-32BA56C7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908720"/>
            <a:ext cx="5256584" cy="526380"/>
          </a:xfrm>
        </p:spPr>
        <p:txBody>
          <a:bodyPr>
            <a:noAutofit/>
          </a:bodyPr>
          <a:lstStyle/>
          <a:p>
            <a:r>
              <a:rPr lang="de-DE" sz="3200" dirty="0"/>
              <a:t>Neupflanzung Süßkirschen</a:t>
            </a:r>
          </a:p>
        </p:txBody>
      </p:sp>
      <p:pic>
        <p:nvPicPr>
          <p:cNvPr id="6" name="Inhaltsplatzhalter 5" descr="Ein Bild, das draußen, Himmel, Wolke, Gras enthält.&#10;&#10;KI-generierte Inhalte können fehlerhaft sein.">
            <a:extLst>
              <a:ext uri="{FF2B5EF4-FFF2-40B4-BE49-F238E27FC236}">
                <a16:creationId xmlns:a16="http://schemas.microsoft.com/office/drawing/2014/main" id="{86C859D2-EB9E-65BA-0700-E50F908A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0808"/>
            <a:ext cx="5328592" cy="450155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1B15AE-A5C5-7AAB-EF9A-9AA457A4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Verzweigung der Haupt-Triebe auf ca. 40 cm Höhe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Der „schwächer“ Trieb wird als Mitte verwendet, nicht der „mittlere“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Pflanzabstand in der Reihe ca. 3,0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Reihenabstand 3,0 bis 3,5 m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66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404BE-3670-9FA9-DC6B-5689B207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8720"/>
            <a:ext cx="7992888" cy="648072"/>
          </a:xfrm>
        </p:spPr>
        <p:txBody>
          <a:bodyPr>
            <a:normAutofit/>
          </a:bodyPr>
          <a:lstStyle/>
          <a:p>
            <a:r>
              <a:rPr lang="de-DE" sz="2800" dirty="0"/>
              <a:t>Improvisieren bei unterschiedlichem Pflanzmaterial</a:t>
            </a:r>
          </a:p>
        </p:txBody>
      </p:sp>
      <p:pic>
        <p:nvPicPr>
          <p:cNvPr id="6" name="Inhaltsplatzhalter 5" descr="Ein Bild, das Himmel, draußen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F8D7C037-AFD0-225D-F9B1-CB60A50EF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844824"/>
            <a:ext cx="5461446" cy="439248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6C8243-9548-02AC-3B23-A58023D6F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44824"/>
            <a:ext cx="3465513" cy="428133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Zwischenform zwischen Drapeau und Ufo, aber gerade gepflanzt wegen maschineller Baumstreifen-Pflege.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Man muss einfach probieren, was mit dem jeweiligen Pflanzmaterial möglich 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Und dabei an die Zukunft denken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r>
              <a:rPr lang="de-DE" sz="1600" b="1" dirty="0"/>
              <a:t>=     möglichst einfach</a:t>
            </a:r>
          </a:p>
          <a:p>
            <a:r>
              <a:rPr lang="de-DE" sz="1600" b="1" dirty="0"/>
              <a:t>=     mechanisch bearbeitbar</a:t>
            </a:r>
          </a:p>
          <a:p>
            <a:r>
              <a:rPr lang="de-DE" sz="1600" b="1" dirty="0"/>
              <a:t>=     nicht zeitaufwändig</a:t>
            </a:r>
          </a:p>
          <a:p>
            <a:r>
              <a:rPr lang="de-DE" sz="1600" b="1" dirty="0"/>
              <a:t>=     schnell zu ernten</a:t>
            </a:r>
          </a:p>
          <a:p>
            <a:r>
              <a:rPr lang="de-DE" sz="1600" b="1" dirty="0"/>
              <a:t>=     beste Fruchtqualität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11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07AFA-E4D8-17DC-82EB-65354EC5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7355160" cy="526380"/>
          </a:xfrm>
        </p:spPr>
        <p:txBody>
          <a:bodyPr>
            <a:normAutofit/>
          </a:bodyPr>
          <a:lstStyle/>
          <a:p>
            <a:r>
              <a:rPr lang="de-DE" sz="2800" dirty="0"/>
              <a:t>Apfel, Sorte </a:t>
            </a:r>
            <a:r>
              <a:rPr lang="de-DE" sz="2800" dirty="0" err="1"/>
              <a:t>Pinova</a:t>
            </a:r>
            <a:r>
              <a:rPr lang="de-DE" sz="2800" dirty="0"/>
              <a:t>, M9:     Guyot - System</a:t>
            </a:r>
          </a:p>
        </p:txBody>
      </p:sp>
      <p:pic>
        <p:nvPicPr>
          <p:cNvPr id="6" name="Inhaltsplatzhalter 5" descr="Ein Bild, das draußen, Himmel, Gras, Natur enthält.&#10;&#10;KI-generierte Inhalte können fehlerhaft sein.">
            <a:extLst>
              <a:ext uri="{FF2B5EF4-FFF2-40B4-BE49-F238E27FC236}">
                <a16:creationId xmlns:a16="http://schemas.microsoft.com/office/drawing/2014/main" id="{35FD935D-8D12-3319-D716-E4A3663BC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56792"/>
            <a:ext cx="5461446" cy="456937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FB8EEC-CA28-5102-AF76-CFE16BA10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Ungleiche Haupttriebe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zu schwache Unterlage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starke Hauptachse nimmt den schwachen Achsen die Kraft weg.</a:t>
            </a:r>
          </a:p>
          <a:p>
            <a:r>
              <a:rPr lang="de-DE" sz="2400" b="1" dirty="0"/>
              <a:t>=     die Folge, dort zu viele und kleine </a:t>
            </a:r>
            <a:r>
              <a:rPr lang="de-DE" sz="2400" b="1" dirty="0" err="1"/>
              <a:t>FrüchteSehr</a:t>
            </a:r>
            <a:r>
              <a:rPr lang="de-DE" sz="2400" b="1" dirty="0"/>
              <a:t> viel Binde-Aufwand</a:t>
            </a:r>
          </a:p>
          <a:p>
            <a:endParaRPr lang="de-DE" sz="2400" b="1" dirty="0"/>
          </a:p>
          <a:p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wenig Pflanzeneinsparung bei 1,20 m Baumabstand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784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77B23-E897-C680-948F-755807DF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980728"/>
            <a:ext cx="7128792" cy="504056"/>
          </a:xfrm>
        </p:spPr>
        <p:txBody>
          <a:bodyPr>
            <a:normAutofit fontScale="90000"/>
          </a:bodyPr>
          <a:lstStyle/>
          <a:p>
            <a:r>
              <a:rPr lang="de-DE" sz="2800" dirty="0"/>
              <a:t>Thomas – System im Austrieb   Süßkirschen</a:t>
            </a:r>
          </a:p>
        </p:txBody>
      </p:sp>
      <p:pic>
        <p:nvPicPr>
          <p:cNvPr id="6" name="Inhaltsplatzhalter 5" descr="Ein Bild, das draußen, Gelände, Himmel, Pflanze enthält.&#10;&#10;KI-generierte Inhalte können fehlerhaft sein.">
            <a:extLst>
              <a:ext uri="{FF2B5EF4-FFF2-40B4-BE49-F238E27FC236}">
                <a16:creationId xmlns:a16="http://schemas.microsoft.com/office/drawing/2014/main" id="{8330B4CB-0CDC-6542-3452-46241F0AD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0808"/>
            <a:ext cx="5400599" cy="453650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D5A861-1AFD-5527-655D-AB4A20BC2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106687" cy="442535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Die Fläche zwischen den Bäumen ist ausgefüllt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Der erste Ertrag benötigt ein Jahr länger Zeit als bei Spindelbäumen.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In der Hauptsache werden nur die 3 Grundäste fest gebunden.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Die später aufwachsenden</a:t>
            </a:r>
          </a:p>
          <a:p>
            <a:r>
              <a:rPr lang="de-DE" sz="1800" b="1" dirty="0"/>
              <a:t>„Superspindel-Äste“     wachsen „zwischen“ den „versetzten“ Drähten hoch und werden möglichst wenig fixiert, möglichst nur mit der „Bindezange“/“Max-Zange“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69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2412F-B5D3-374A-F841-69E442A8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7427168" cy="526380"/>
          </a:xfrm>
        </p:spPr>
        <p:txBody>
          <a:bodyPr/>
          <a:lstStyle/>
          <a:p>
            <a:r>
              <a:rPr lang="de-DE" dirty="0"/>
              <a:t>Drapeau-Baum, schräg, Gegentrieb ebenfalls runtergebunden</a:t>
            </a:r>
          </a:p>
        </p:txBody>
      </p:sp>
      <p:pic>
        <p:nvPicPr>
          <p:cNvPr id="6" name="Inhaltsplatzhalter 5" descr="Ein Bild, das draußen, Gras, Bodendecker, Himmel enthält.&#10;&#10;KI-generierte Inhalte können fehlerhaft sein.">
            <a:extLst>
              <a:ext uri="{FF2B5EF4-FFF2-40B4-BE49-F238E27FC236}">
                <a16:creationId xmlns:a16="http://schemas.microsoft.com/office/drawing/2014/main" id="{DC2F0140-4CC9-95F4-65FE-223019C07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8800"/>
            <a:ext cx="6131023" cy="449736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E5EA2D-37C7-B47D-FB17-2D881613A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628800"/>
            <a:ext cx="2448273" cy="4497363"/>
          </a:xfrm>
        </p:spPr>
        <p:txBody>
          <a:bodyPr>
            <a:normAutofit/>
          </a:bodyPr>
          <a:lstStyle/>
          <a:p>
            <a:r>
              <a:rPr lang="de-DE" sz="2000" b="1" dirty="0"/>
              <a:t>Viele „Misch-Formierungen“</a:t>
            </a:r>
          </a:p>
          <a:p>
            <a:r>
              <a:rPr lang="de-DE" sz="2000" b="1" dirty="0"/>
              <a:t>zwischen </a:t>
            </a:r>
          </a:p>
          <a:p>
            <a:r>
              <a:rPr lang="de-DE" sz="2800" b="1" dirty="0"/>
              <a:t>Drapeau</a:t>
            </a:r>
          </a:p>
          <a:p>
            <a:r>
              <a:rPr lang="de-DE" sz="2800" b="1" dirty="0"/>
              <a:t>Ufo</a:t>
            </a:r>
          </a:p>
          <a:p>
            <a:r>
              <a:rPr lang="de-DE" sz="2800" b="1" dirty="0"/>
              <a:t>Mikado</a:t>
            </a:r>
            <a:r>
              <a:rPr lang="de-DE" sz="2000" b="1" dirty="0"/>
              <a:t> </a:t>
            </a:r>
          </a:p>
          <a:p>
            <a:r>
              <a:rPr lang="de-DE" sz="2000" b="1" dirty="0"/>
              <a:t>sind Möglich</a:t>
            </a:r>
          </a:p>
          <a:p>
            <a:endParaRPr lang="de-DE" sz="2000" b="1" dirty="0"/>
          </a:p>
          <a:p>
            <a:r>
              <a:rPr lang="de-DE" sz="2000" b="1" dirty="0"/>
              <a:t>Fraglich: </a:t>
            </a:r>
          </a:p>
          <a:p>
            <a:r>
              <a:rPr lang="de-DE" sz="2000" b="1" dirty="0"/>
              <a:t>wieviel </a:t>
            </a:r>
          </a:p>
          <a:p>
            <a:r>
              <a:rPr lang="de-DE" sz="2000" b="1" dirty="0"/>
              <a:t>Formierungsarbeit ??</a:t>
            </a:r>
          </a:p>
        </p:txBody>
      </p:sp>
    </p:spTree>
    <p:extLst>
      <p:ext uri="{BB962C8B-B14F-4D97-AF65-F5344CB8AC3E}">
        <p14:creationId xmlns:p14="http://schemas.microsoft.com/office/powerpoint/2010/main" val="322727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44BD4-F6E4-DDEE-BBFF-6FAE51D5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7427168" cy="504056"/>
          </a:xfrm>
        </p:spPr>
        <p:txBody>
          <a:bodyPr>
            <a:noAutofit/>
          </a:bodyPr>
          <a:lstStyle/>
          <a:p>
            <a:r>
              <a:rPr lang="de-DE" sz="2800" dirty="0"/>
              <a:t>Vielversprechendes „Drei-Ast- System</a:t>
            </a:r>
          </a:p>
        </p:txBody>
      </p:sp>
      <p:pic>
        <p:nvPicPr>
          <p:cNvPr id="6" name="Inhaltsplatzhalter 5" descr="Ein Bild, das draußen, Himmel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4AE9BB3E-0B1E-C84C-640F-66000DB06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56791"/>
            <a:ext cx="5256584" cy="456937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5779E1-0FB8-8522-AD5D-6DA8F6541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96" y="1556792"/>
            <a:ext cx="3744416" cy="4569371"/>
          </a:xfrm>
        </p:spPr>
        <p:txBody>
          <a:bodyPr>
            <a:noAutofit/>
          </a:bodyPr>
          <a:lstStyle/>
          <a:p>
            <a:r>
              <a:rPr lang="de-DE" sz="1800" b="1" dirty="0"/>
              <a:t>Wichtig: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Verzweigung möglichst 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Möglichst kein Spindelbaum umformieren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Die mittlere Hauptachse sollte nicht deutlich stärker sein als die beiden Seitenäste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Spezielles Baummaterial verwenden, oder selbst aus einjährigen Bäumen herstellen (benötigt mehr Zeit)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/>
              <a:t>Ergibt auch schlanke, gut mechanisierbare Reihen für schnelle Ernte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/>
              <a:t>Wenig Formierungsarbeit</a:t>
            </a:r>
          </a:p>
        </p:txBody>
      </p:sp>
    </p:spTree>
    <p:extLst>
      <p:ext uri="{BB962C8B-B14F-4D97-AF65-F5344CB8AC3E}">
        <p14:creationId xmlns:p14="http://schemas.microsoft.com/office/powerpoint/2010/main" val="2920970064"/>
      </p:ext>
    </p:extLst>
  </p:cSld>
  <p:clrMapOvr>
    <a:masterClrMapping/>
  </p:clrMapOvr>
</p:sld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578</Words>
  <Application>Microsoft Office PowerPoint</Application>
  <PresentationFormat>Bildschirmpräsentation (4:3)</PresentationFormat>
  <Paragraphs>99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1_Larissa-Design</vt:lpstr>
      <vt:lpstr>Custom Design</vt:lpstr>
      <vt:lpstr>Tiroler Baumwärterverband  Innsbruck, 04. 10. 2025</vt:lpstr>
      <vt:lpstr>Thomas-System   Birnen: erste Anlage im 6. Jahr</vt:lpstr>
      <vt:lpstr>              Noch nicht ganz perfekt !</vt:lpstr>
      <vt:lpstr>Neupflanzung Süßkirschen</vt:lpstr>
      <vt:lpstr>Improvisieren bei unterschiedlichem Pflanzmaterial</vt:lpstr>
      <vt:lpstr>Apfel, Sorte Pinova, M9:     Guyot - System</vt:lpstr>
      <vt:lpstr>Thomas – System im Austrieb   Süßkirschen</vt:lpstr>
      <vt:lpstr>Drapeau-Baum, schräg, Gegentrieb ebenfalls runtergebunden</vt:lpstr>
      <vt:lpstr>Vielversprechendes „Drei-Ast- System</vt:lpstr>
      <vt:lpstr>Kirschen: klassisches, modernes Drapeau-System</vt:lpstr>
      <vt:lpstr>Drapeau-System, Süßkirschen</vt:lpstr>
      <vt:lpstr>Thomas – System, Süßkirschen auf Gisela 6, 13</vt:lpstr>
      <vt:lpstr>PowerPoint-Präsentation</vt:lpstr>
      <vt:lpstr>Einjährige Süßkirschenbäume auf Gisela 6</vt:lpstr>
      <vt:lpstr>Süßkirsche:  fertiger  3-Ast-Baum auf Gisela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andreas.riehle</dc:creator>
  <cp:lastModifiedBy>Kininger</cp:lastModifiedBy>
  <cp:revision>443</cp:revision>
  <dcterms:created xsi:type="dcterms:W3CDTF">2015-11-04T08:55:26Z</dcterms:created>
  <dcterms:modified xsi:type="dcterms:W3CDTF">2025-10-02T11:48:00Z</dcterms:modified>
</cp:coreProperties>
</file>